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74" r:id="rId2"/>
    <p:sldId id="273" r:id="rId3"/>
    <p:sldId id="280" r:id="rId4"/>
    <p:sldId id="278" r:id="rId5"/>
    <p:sldId id="281" r:id="rId6"/>
    <p:sldId id="282" r:id="rId7"/>
    <p:sldId id="286" r:id="rId8"/>
    <p:sldId id="287" r:id="rId9"/>
    <p:sldId id="283" r:id="rId10"/>
    <p:sldId id="284" r:id="rId11"/>
    <p:sldId id="285" r:id="rId1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per Ebiçoğlu" initials="AE" lastIdx="2" clrIdx="0">
    <p:extLst>
      <p:ext uri="{19B8F6BF-5375-455C-9EA6-DF929625EA0E}">
        <p15:presenceInfo xmlns:p15="http://schemas.microsoft.com/office/powerpoint/2012/main" userId="6aaaec9fa86781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9FCB"/>
    <a:srgbClr val="44013C"/>
    <a:srgbClr val="F7B548"/>
    <a:srgbClr val="6D6A66"/>
    <a:srgbClr val="33D5F9"/>
    <a:srgbClr val="292D33"/>
    <a:srgbClr val="AE93AB"/>
    <a:srgbClr val="900139"/>
    <a:srgbClr val="D4C6D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70270" autoAdjust="0"/>
  </p:normalViewPr>
  <p:slideViewPr>
    <p:cSldViewPr snapToGrid="0" showGuides="1">
      <p:cViewPr varScale="1">
        <p:scale>
          <a:sx n="80" d="100"/>
          <a:sy n="80" d="100"/>
        </p:scale>
        <p:origin x="1650" y="150"/>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E1E85F-EB52-48F1-9AE6-34703F559740}" type="datetimeFigureOut">
              <a:rPr lang="en-US" smtClean="0"/>
              <a:t>10/27/2022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667CE0-A7AA-477D-BF60-AEDE7DA9A7F6}" type="slidenum">
              <a:rPr lang="en-US" smtClean="0"/>
              <a:t>‹#›</a:t>
            </a:fld>
            <a:endParaRPr lang="en-US"/>
          </a:p>
        </p:txBody>
      </p:sp>
    </p:spTree>
    <p:extLst>
      <p:ext uri="{BB962C8B-B14F-4D97-AF65-F5344CB8AC3E}">
        <p14:creationId xmlns:p14="http://schemas.microsoft.com/office/powerpoint/2010/main" val="74576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abp.io/en/abp/latest/Startup-Templates/MAUI"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hub.com/TeamStepping/Stepping.NE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gdunit/AbpBlazorMultiTenantSubdomain"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ABP version 6.0.0 stable has been released. And tomorrow we’ll release a patch release with the issues we fixed.</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1C667CE0-A7AA-477D-BF60-AEDE7DA9A7F6}" type="slidenum">
              <a:rPr lang="en-US" smtClean="0"/>
              <a:t>1</a:t>
            </a:fld>
            <a:endParaRPr lang="en-US"/>
          </a:p>
        </p:txBody>
      </p:sp>
    </p:spTree>
    <p:extLst>
      <p:ext uri="{BB962C8B-B14F-4D97-AF65-F5344CB8AC3E}">
        <p14:creationId xmlns:p14="http://schemas.microsoft.com/office/powerpoint/2010/main" val="1980860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Calibri" panose="020F0502020204030204" pitchFamily="34" charset="0"/>
                <a:ea typeface="Times New Roman" panose="02020603050405020304" pitchFamily="18" charset="0"/>
              </a:rPr>
              <a:t>Nowadays, UI Frameworks became very important and some of our customers ask me which UI Framework they should start their projects.  This decision is specific to the development team because, knowledge of the team always come first, in terms of other technology choice priorities. In this article, I’d like to share you the statistics of the ABP users UI choices. When we look at the ratios MVC is the number one UI Framework among the ABP Commercial and open-source users. This is the default option of the ABP CLI therefore, the numbers may not reflect the real projects, because some developers download projects just to see the new features. In this graph, the surprising part is the Blazor… I see that .NET developers like to write code which they feel comfortable. Therefore, even it’s an early stage for Blazor, I see that Blazor is the future. Recently we also added the .NET MAUI template to our UI Frameworks, and .NET MAUI will also be one of the popular choices of ABP developers. </a:t>
            </a:r>
            <a:r>
              <a:rPr lang="en-US" sz="1800" u="sng" dirty="0">
                <a:solidFill>
                  <a:srgbClr val="000000"/>
                </a:solidFill>
                <a:effectLst/>
                <a:latin typeface="Calibri" panose="020F0502020204030204" pitchFamily="34" charset="0"/>
                <a:ea typeface="Times New Roman" panose="02020603050405020304" pitchFamily="18" charset="0"/>
                <a:hlinkClick r:id="rId3"/>
              </a:rPr>
              <a:t>https://docs.abp.io/en/abp/latest/Startup-Templates/MAUI</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667CE0-A7AA-477D-BF60-AEDE7DA9A7F6}" type="slidenum">
              <a:rPr lang="en-US" smtClean="0"/>
              <a:t>10</a:t>
            </a:fld>
            <a:endParaRPr lang="en-US"/>
          </a:p>
        </p:txBody>
      </p:sp>
    </p:spTree>
    <p:extLst>
      <p:ext uri="{BB962C8B-B14F-4D97-AF65-F5344CB8AC3E}">
        <p14:creationId xmlns:p14="http://schemas.microsoft.com/office/powerpoint/2010/main" val="1068542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As you may know, we are working on ABP 7 and in the next version we support .NET7. This post is about updating a .NET 6 project to .NET 7. I am sharing our experiences and problems we faced while upgrading to .NET 7. I suggest you to check out this before updating your project to .NET7.</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667CE0-A7AA-477D-BF60-AEDE7DA9A7F6}" type="slidenum">
              <a:rPr lang="en-US" smtClean="0"/>
              <a:t>11</a:t>
            </a:fld>
            <a:endParaRPr lang="en-US"/>
          </a:p>
        </p:txBody>
      </p:sp>
    </p:spTree>
    <p:extLst>
      <p:ext uri="{BB962C8B-B14F-4D97-AF65-F5344CB8AC3E}">
        <p14:creationId xmlns:p14="http://schemas.microsoft.com/office/powerpoint/2010/main" val="500528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effectLst/>
                <a:latin typeface="Calibri" panose="020F0502020204030204" pitchFamily="34" charset="0"/>
                <a:ea typeface="Times New Roman" panose="02020603050405020304" pitchFamily="18" charset="0"/>
              </a:rPr>
              <a:t>ABP Framework 6.0 has been released with 50 contributors and </a:t>
            </a:r>
            <a:r>
              <a:rPr lang="en-US" sz="1800" dirty="0"/>
              <a:t>19 are first-time contributors.</a:t>
            </a:r>
          </a:p>
          <a:p>
            <a:r>
              <a:rPr lang="en-US" sz="1200" dirty="0">
                <a:solidFill>
                  <a:srgbClr val="000000"/>
                </a:solidFill>
                <a:effectLst/>
                <a:latin typeface="Calibri" panose="020F0502020204030204" pitchFamily="34" charset="0"/>
                <a:ea typeface="Times New Roman" panose="02020603050405020304" pitchFamily="18" charset="0"/>
              </a:rPr>
              <a:t> Thanks to all developers that took part in this version.</a:t>
            </a:r>
            <a:endParaRPr lang="en-US" sz="12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C667CE0-A7AA-477D-BF60-AEDE7DA9A7F6}" type="slidenum">
              <a:rPr lang="en-US" smtClean="0"/>
              <a:t>2</a:t>
            </a:fld>
            <a:endParaRPr lang="en-US"/>
          </a:p>
        </p:txBody>
      </p:sp>
    </p:spTree>
    <p:extLst>
      <p:ext uri="{BB962C8B-B14F-4D97-AF65-F5344CB8AC3E}">
        <p14:creationId xmlns:p14="http://schemas.microsoft.com/office/powerpoint/2010/main" val="1415433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667CE0-A7AA-477D-BF60-AEDE7DA9A7F6}" type="slidenum">
              <a:rPr lang="en-US" smtClean="0"/>
              <a:t>3</a:t>
            </a:fld>
            <a:endParaRPr lang="en-US"/>
          </a:p>
        </p:txBody>
      </p:sp>
    </p:spTree>
    <p:extLst>
      <p:ext uri="{BB962C8B-B14F-4D97-AF65-F5344CB8AC3E}">
        <p14:creationId xmlns:p14="http://schemas.microsoft.com/office/powerpoint/2010/main" val="1409925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This developer created an open-source library called “Stepping.NET” with almost 90 stars. This library is a distributed, jobs implementation. You can use it as a workflow engine, event outbox/inbox, email/SMS sender, remote invoker, and more. It has both English and Chinese documentations. The advantage of this library is, it supports eventually consistency and executes the transaction in an atomic way. So if a step fails, it will be tried until gets success.</a:t>
            </a:r>
          </a:p>
          <a:p>
            <a:r>
              <a:rPr lang="en-US" sz="1800" dirty="0">
                <a:effectLst/>
                <a:latin typeface="Times New Roman" panose="02020603050405020304" pitchFamily="18" charset="0"/>
                <a:ea typeface="Times New Roman" panose="02020603050405020304" pitchFamily="18" charset="0"/>
              </a:rPr>
              <a:t>And this is the repo </a:t>
            </a:r>
            <a:r>
              <a:rPr lang="en-US" sz="1800" u="sng" dirty="0">
                <a:solidFill>
                  <a:srgbClr val="0563C1"/>
                </a:solidFill>
                <a:effectLst/>
                <a:latin typeface="Times New Roman" panose="02020603050405020304" pitchFamily="18" charset="0"/>
                <a:ea typeface="Times New Roman" panose="02020603050405020304" pitchFamily="18" charset="0"/>
                <a:hlinkClick r:id="rId3"/>
              </a:rPr>
              <a:t>https://github.com/TeamStepping/Stepping.NET</a:t>
            </a:r>
            <a:r>
              <a:rPr lang="en-US" sz="1800" dirty="0">
                <a:effectLst/>
                <a:latin typeface="Times New Roman" panose="02020603050405020304" pitchFamily="18" charset="0"/>
                <a:ea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1C667CE0-A7AA-477D-BF60-AEDE7DA9A7F6}" type="slidenum">
              <a:rPr lang="en-US" smtClean="0"/>
              <a:t>4</a:t>
            </a:fld>
            <a:endParaRPr lang="en-US"/>
          </a:p>
        </p:txBody>
      </p:sp>
    </p:spTree>
    <p:extLst>
      <p:ext uri="{BB962C8B-B14F-4D97-AF65-F5344CB8AC3E}">
        <p14:creationId xmlns:p14="http://schemas.microsoft.com/office/powerpoint/2010/main" val="3224276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In this document, he’s explaining, step by step, how to assign specific subdomains to your tenants in your ABP Blazor application. When you are creating a multi-tenant SaaS application, this is one of the most important features, to give your tenants a custom URL. He also created a sample application which is open-source </a:t>
            </a:r>
            <a:r>
              <a:rPr lang="en-US"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https://github.com/gdunit/AbpBlazorMultiTenantSubdomain</a:t>
            </a:r>
            <a:r>
              <a:rPr lang="en-US" sz="18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4" name="Slide Number Placeholder 3"/>
          <p:cNvSpPr>
            <a:spLocks noGrp="1"/>
          </p:cNvSpPr>
          <p:nvPr>
            <p:ph type="sldNum" sz="quarter" idx="5"/>
          </p:nvPr>
        </p:nvSpPr>
        <p:spPr/>
        <p:txBody>
          <a:bodyPr/>
          <a:lstStyle/>
          <a:p>
            <a:fld id="{1C667CE0-A7AA-477D-BF60-AEDE7DA9A7F6}" type="slidenum">
              <a:rPr lang="en-US" smtClean="0"/>
              <a:t>5</a:t>
            </a:fld>
            <a:endParaRPr lang="en-US"/>
          </a:p>
        </p:txBody>
      </p:sp>
    </p:spTree>
    <p:extLst>
      <p:ext uri="{BB962C8B-B14F-4D97-AF65-F5344CB8AC3E}">
        <p14:creationId xmlns:p14="http://schemas.microsoft.com/office/powerpoint/2010/main" val="1609497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Engin wrote an article about testing infrastructure of ABP Framework. He gave concrete examples about mostly using scenarios in the test functions like “Data Seeding for test”, “Mocking the Current User”, “Changing the Tenant Id”, “Creating a Test Data Class” to use in multiple places. If you're new to writing unit tests in ABP projects, it's worth checking out the article.</a:t>
            </a:r>
          </a:p>
        </p:txBody>
      </p:sp>
      <p:sp>
        <p:nvSpPr>
          <p:cNvPr id="4" name="Slide Number Placeholder 3"/>
          <p:cNvSpPr>
            <a:spLocks noGrp="1"/>
          </p:cNvSpPr>
          <p:nvPr>
            <p:ph type="sldNum" sz="quarter" idx="5"/>
          </p:nvPr>
        </p:nvSpPr>
        <p:spPr/>
        <p:txBody>
          <a:bodyPr/>
          <a:lstStyle/>
          <a:p>
            <a:fld id="{1C667CE0-A7AA-477D-BF60-AEDE7DA9A7F6}" type="slidenum">
              <a:rPr lang="en-US" smtClean="0"/>
              <a:t>6</a:t>
            </a:fld>
            <a:endParaRPr lang="en-US"/>
          </a:p>
        </p:txBody>
      </p:sp>
    </p:spTree>
    <p:extLst>
      <p:ext uri="{BB962C8B-B14F-4D97-AF65-F5344CB8AC3E}">
        <p14:creationId xmlns:p14="http://schemas.microsoft.com/office/powerpoint/2010/main" val="2691643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4000" dirty="0"/>
              <a:t>This is the part-4 of the video series of Deploying .NET Application of Anto Subash.</a:t>
            </a:r>
          </a:p>
          <a:p>
            <a:pPr>
              <a:lnSpc>
                <a:spcPct val="107000"/>
              </a:lnSpc>
              <a:spcAft>
                <a:spcPts val="800"/>
              </a:spcAft>
            </a:pPr>
            <a:r>
              <a:rPr lang="en-US" sz="4000" dirty="0"/>
              <a:t>In this post, he explains how to create a simple abp application and deploy it in the microk8s (micro-</a:t>
            </a:r>
            <a:r>
              <a:rPr lang="en-US" sz="4000" dirty="0" err="1"/>
              <a:t>kates</a:t>
            </a:r>
            <a:r>
              <a:rPr lang="en-US" sz="4000" dirty="0"/>
              <a:t>) instance. He also explains how to set up the ingress for the application. He’s handling the certificates, and setting up the PostgreSQL database and other stuffs. So it’s worth do watch the 4</a:t>
            </a:r>
            <a:r>
              <a:rPr lang="en-US" sz="4000" baseline="30000" dirty="0"/>
              <a:t>th</a:t>
            </a:r>
            <a:r>
              <a:rPr lang="en-US" sz="4000" dirty="0"/>
              <a:t> part of his video series.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C667CE0-A7AA-477D-BF60-AEDE7DA9A7F6}" type="slidenum">
              <a:rPr lang="en-US" smtClean="0"/>
              <a:t>7</a:t>
            </a:fld>
            <a:endParaRPr lang="en-US"/>
          </a:p>
        </p:txBody>
      </p:sp>
    </p:spTree>
    <p:extLst>
      <p:ext uri="{BB962C8B-B14F-4D97-AF65-F5344CB8AC3E}">
        <p14:creationId xmlns:p14="http://schemas.microsoft.com/office/powerpoint/2010/main" val="4024098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5400" dirty="0"/>
              <a:t>There’s another video share and </a:t>
            </a:r>
            <a:r>
              <a:rPr lang="en-US" sz="5400"/>
              <a:t>an article from </a:t>
            </a:r>
            <a:r>
              <a:rPr lang="en-US" sz="5400" dirty="0"/>
              <a:t>Anto Subash. This video shows how to automatically version and release a .NET application using GitHub Actions. He’s using the conventional commit specifications to automatically version and release the application. </a:t>
            </a:r>
          </a:p>
        </p:txBody>
      </p:sp>
      <p:sp>
        <p:nvSpPr>
          <p:cNvPr id="4" name="Slide Number Placeholder 3"/>
          <p:cNvSpPr>
            <a:spLocks noGrp="1"/>
          </p:cNvSpPr>
          <p:nvPr>
            <p:ph type="sldNum" sz="quarter" idx="5"/>
          </p:nvPr>
        </p:nvSpPr>
        <p:spPr/>
        <p:txBody>
          <a:bodyPr/>
          <a:lstStyle/>
          <a:p>
            <a:fld id="{1C667CE0-A7AA-477D-BF60-AEDE7DA9A7F6}" type="slidenum">
              <a:rPr lang="en-US" smtClean="0"/>
              <a:t>8</a:t>
            </a:fld>
            <a:endParaRPr lang="en-US"/>
          </a:p>
        </p:txBody>
      </p:sp>
    </p:spTree>
    <p:extLst>
      <p:ext uri="{BB962C8B-B14F-4D97-AF65-F5344CB8AC3E}">
        <p14:creationId xmlns:p14="http://schemas.microsoft.com/office/powerpoint/2010/main" val="3381835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When you first hear this title, it may sound weird to!  </a:t>
            </a:r>
            <a:r>
              <a:rPr lang="en-US" sz="1800" b="1" dirty="0">
                <a:effectLst/>
                <a:latin typeface="Times New Roman" panose="02020603050405020304" pitchFamily="18" charset="0"/>
                <a:ea typeface="Times New Roman" panose="02020603050405020304" pitchFamily="18" charset="0"/>
              </a:rPr>
              <a:t>Eating your own dog food</a:t>
            </a:r>
            <a:r>
              <a:rPr lang="en-US" sz="1800" dirty="0">
                <a:effectLst/>
                <a:latin typeface="Times New Roman" panose="02020603050405020304" pitchFamily="18" charset="0"/>
                <a:ea typeface="Times New Roman" panose="02020603050405020304" pitchFamily="18" charset="0"/>
              </a:rPr>
              <a:t> or "</a:t>
            </a:r>
            <a:r>
              <a:rPr lang="en-US" sz="1800" b="1" dirty="0">
                <a:effectLst/>
                <a:latin typeface="Times New Roman" panose="02020603050405020304" pitchFamily="18" charset="0"/>
                <a:ea typeface="Times New Roman" panose="02020603050405020304" pitchFamily="18" charset="0"/>
              </a:rPr>
              <a:t>dogfooding</a:t>
            </a:r>
            <a:r>
              <a:rPr lang="en-US" sz="1800" dirty="0">
                <a:effectLst/>
                <a:latin typeface="Times New Roman" panose="02020603050405020304" pitchFamily="18" charset="0"/>
                <a:ea typeface="Times New Roman" panose="02020603050405020304" pitchFamily="18" charset="0"/>
              </a:rPr>
              <a:t>" is the practice of using your own products or services.  As the creators of ABP Framework, we are stepping into customer’s shoes before anyone. All our abp.io websites, volosoft.com, aspnetzero.com , aspnetboilerplate.com  websites are built on top of the ABP Commercial templates. And we are using the development branch of our repositories so that we see the problems before any of our users. As an example, in the recent releases we have replaced Identity Server 4 with </a:t>
            </a:r>
            <a:r>
              <a:rPr lang="en-US" sz="1800" dirty="0" err="1">
                <a:effectLst/>
                <a:latin typeface="Times New Roman" panose="02020603050405020304" pitchFamily="18" charset="0"/>
                <a:ea typeface="Times New Roman" panose="02020603050405020304" pitchFamily="18" charset="0"/>
              </a:rPr>
              <a:t>OpenIddict</a:t>
            </a:r>
            <a:r>
              <a:rPr lang="en-US" sz="1800" dirty="0">
                <a:effectLst/>
                <a:latin typeface="Times New Roman" panose="02020603050405020304" pitchFamily="18" charset="0"/>
                <a:ea typeface="Times New Roman" panose="02020603050405020304" pitchFamily="18" charset="0"/>
              </a:rPr>
              <a:t> library. And we faced several issues in this transformation. But we saw the issues on our servers and fixed it in the code. So that nobody will encounter these issues. We always value our products' stability and continue to use our modules and frameworks in our internal and public applications. </a:t>
            </a:r>
          </a:p>
        </p:txBody>
      </p:sp>
      <p:sp>
        <p:nvSpPr>
          <p:cNvPr id="4" name="Slide Number Placeholder 3"/>
          <p:cNvSpPr>
            <a:spLocks noGrp="1"/>
          </p:cNvSpPr>
          <p:nvPr>
            <p:ph type="sldNum" sz="quarter" idx="5"/>
          </p:nvPr>
        </p:nvSpPr>
        <p:spPr/>
        <p:txBody>
          <a:bodyPr/>
          <a:lstStyle/>
          <a:p>
            <a:fld id="{1C667CE0-A7AA-477D-BF60-AEDE7DA9A7F6}" type="slidenum">
              <a:rPr lang="en-US" smtClean="0"/>
              <a:t>9</a:t>
            </a:fld>
            <a:endParaRPr lang="en-US"/>
          </a:p>
        </p:txBody>
      </p:sp>
    </p:spTree>
    <p:extLst>
      <p:ext uri="{BB962C8B-B14F-4D97-AF65-F5344CB8AC3E}">
        <p14:creationId xmlns:p14="http://schemas.microsoft.com/office/powerpoint/2010/main" val="1068284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373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385960"/>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dotnet.microsoft.com/en-us/download/dotnet/7.0" TargetMode="External"/><Relationship Id="rId4" Type="http://schemas.openxmlformats.org/officeDocument/2006/relationships/hyperlink" Target="https://blog.abp.io/abp/ABP.IO-Platform-6.0-Final-Has-Been-Released"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medium.com/volosoft/ui-framework-popularity-2022-6a08536a2e9a"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12.wmf"/><Relationship Id="rId5" Type="http://schemas.openxmlformats.org/officeDocument/2006/relationships/oleObject" Target="../embeddings/oleObject4.bin"/><Relationship Id="rId4" Type="http://schemas.openxmlformats.org/officeDocument/2006/relationships/hyperlink" Target="https://community.abp.io/posts/upgrade-your-existing-projects-to-.net7-nmx6vm9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abp.io/api/download/samples/leptonx-demo" TargetMode="External"/><Relationship Id="rId5" Type="http://schemas.openxmlformats.org/officeDocument/2006/relationships/hyperlink" Target="https://x.leptontheme.com/" TargetMode="External"/><Relationship Id="rId4" Type="http://schemas.openxmlformats.org/officeDocument/2006/relationships/hyperlink" Target="https://www.leptontheme.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community.abp.io/posts/use-stepping-to-perform-atomic-multistep-operations-4kqu8ewp"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hyperlink" Target="https://community.abp.io/posts/abp-blazor-multitenant-subdomain-resolution-c1x4un8x"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engincanv.github.io/abp/test/2022/10/13/testing-in-abp-framework.html"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8.wmf"/><Relationship Id="rId5" Type="http://schemas.openxmlformats.org/officeDocument/2006/relationships/oleObject" Target="../embeddings/oleObject2.bin"/><Relationship Id="rId4" Type="http://schemas.openxmlformats.org/officeDocument/2006/relationships/hyperlink" Target="https://www.youtube.com/watch?v=a_LuE43YaWc"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9.wmf"/><Relationship Id="rId5" Type="http://schemas.openxmlformats.org/officeDocument/2006/relationships/oleObject" Target="../embeddings/oleObject3.bin"/><Relationship Id="rId4" Type="http://schemas.openxmlformats.org/officeDocument/2006/relationships/hyperlink" Target="https://blog.antosubash.com/posts/automatic-version-and-releas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volosoft.com/blog/we-are-eating-our-own-dog-food"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Başlık 1">
            <a:extLst>
              <a:ext uri="{FF2B5EF4-FFF2-40B4-BE49-F238E27FC236}">
                <a16:creationId xmlns:a16="http://schemas.microsoft.com/office/drawing/2014/main" id="{9BD16E2D-1FA0-425A-8242-BB1D1004E11E}"/>
              </a:ext>
            </a:extLst>
          </p:cNvPr>
          <p:cNvSpPr txBox="1">
            <a:spLocks/>
          </p:cNvSpPr>
          <p:nvPr/>
        </p:nvSpPr>
        <p:spPr>
          <a:xfrm>
            <a:off x="0" y="79716"/>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ABP News</a:t>
            </a:r>
            <a:endParaRPr lang="tr-TR" b="1" dirty="0">
              <a:solidFill>
                <a:srgbClr val="3E9FCB"/>
              </a:solidFill>
            </a:endParaRPr>
          </a:p>
        </p:txBody>
      </p:sp>
      <p:sp>
        <p:nvSpPr>
          <p:cNvPr id="10" name="TextBox 9">
            <a:extLst>
              <a:ext uri="{FF2B5EF4-FFF2-40B4-BE49-F238E27FC236}">
                <a16:creationId xmlns:a16="http://schemas.microsoft.com/office/drawing/2014/main" id="{B717B704-B8D8-4462-A297-94A26D462AA9}"/>
              </a:ext>
            </a:extLst>
          </p:cNvPr>
          <p:cNvSpPr txBox="1"/>
          <p:nvPr/>
        </p:nvSpPr>
        <p:spPr>
          <a:xfrm>
            <a:off x="1039514" y="1303887"/>
            <a:ext cx="10761902" cy="4154984"/>
          </a:xfrm>
          <a:prstGeom prst="rect">
            <a:avLst/>
          </a:prstGeom>
          <a:noFill/>
        </p:spPr>
        <p:txBody>
          <a:bodyPr wrap="square">
            <a:spAutoFit/>
          </a:bodyPr>
          <a:lstStyle/>
          <a:p>
            <a:pPr marL="342900" indent="-342900">
              <a:buFont typeface="Wingdings" panose="05000000000000000000" pitchFamily="2" charset="2"/>
              <a:buChar char="q"/>
            </a:pPr>
            <a:r>
              <a:rPr lang="en-US" sz="2400" dirty="0"/>
              <a:t> ABP 6.0 stable version released with Angular 14</a:t>
            </a:r>
            <a:endParaRPr lang="en-US" sz="2400" dirty="0">
              <a:hlinkClick r:id="rId4"/>
            </a:endParaRPr>
          </a:p>
          <a:p>
            <a:r>
              <a:rPr lang="en-US" sz="2400" dirty="0">
                <a:hlinkClick r:id="rId4"/>
              </a:rPr>
              <a:t>https://blog.abp.io/abp/ABP.IO-Platform-6.0-Final-Has-Been-Released</a:t>
            </a:r>
            <a:endParaRPr lang="en-US" sz="2400" dirty="0"/>
          </a:p>
          <a:p>
            <a:endParaRPr lang="en-US" sz="2400" dirty="0"/>
          </a:p>
          <a:p>
            <a:pPr marL="342900" indent="-342900">
              <a:buFont typeface="Wingdings" panose="05000000000000000000" pitchFamily="2" charset="2"/>
              <a:buChar char="q"/>
            </a:pPr>
            <a:r>
              <a:rPr lang="en-US" sz="2400" dirty="0"/>
              <a:t>ABP </a:t>
            </a:r>
            <a:r>
              <a:rPr lang="en-US" sz="2400" dirty="0">
                <a:latin typeface="Courier New" panose="02070309020205020404" pitchFamily="49" charset="0"/>
                <a:cs typeface="Courier New" panose="02070309020205020404" pitchFamily="49" charset="0"/>
              </a:rPr>
              <a:t>6.0.1</a:t>
            </a:r>
            <a:r>
              <a:rPr lang="en-US" sz="2400" dirty="0"/>
              <a:t> is on the way.</a:t>
            </a:r>
            <a:br>
              <a:rPr lang="en-US" sz="2400" dirty="0"/>
            </a:br>
            <a:r>
              <a:rPr lang="en-US" sz="2400" dirty="0"/>
              <a:t>10 open-source + 24 commercial issues has been closed in this patch version.</a:t>
            </a:r>
            <a:br>
              <a:rPr lang="en-US" sz="2400" dirty="0"/>
            </a:br>
            <a:r>
              <a:rPr lang="en-US" sz="2400" dirty="0"/>
              <a:t>The version will be released on </a:t>
            </a:r>
            <a:r>
              <a:rPr lang="en-US" sz="2400" b="1" dirty="0"/>
              <a:t>Friday, October 28, 2022</a:t>
            </a:r>
            <a:r>
              <a:rPr lang="en-US" sz="2400" dirty="0"/>
              <a:t>.</a:t>
            </a:r>
          </a:p>
          <a:p>
            <a:endParaRPr lang="en-US" sz="2400" dirty="0"/>
          </a:p>
          <a:p>
            <a:pPr marL="342900" indent="-342900">
              <a:buFont typeface="Wingdings" panose="05000000000000000000" pitchFamily="2" charset="2"/>
              <a:buChar char="q"/>
            </a:pPr>
            <a:r>
              <a:rPr lang="en-US" sz="2400" dirty="0"/>
              <a:t>Microsoft released </a:t>
            </a:r>
            <a:r>
              <a:rPr lang="en-US" sz="2400" dirty="0">
                <a:latin typeface="Courier New" panose="02070309020205020404" pitchFamily="49" charset="0"/>
                <a:cs typeface="Courier New" panose="02070309020205020404" pitchFamily="49" charset="0"/>
              </a:rPr>
              <a:t>.NET 7.0.0-rc.2</a:t>
            </a:r>
            <a:r>
              <a:rPr lang="en-US" sz="2400" dirty="0"/>
              <a:t> </a:t>
            </a:r>
          </a:p>
          <a:p>
            <a:r>
              <a:rPr lang="en-US" sz="2400" dirty="0">
                <a:hlinkClick r:id="rId5"/>
              </a:rPr>
              <a:t>https://dotnet.microsoft.com/en-us/download/dotnet/7.0</a:t>
            </a:r>
            <a:r>
              <a:rPr lang="en-US" sz="2400" dirty="0"/>
              <a:t> </a:t>
            </a:r>
          </a:p>
          <a:p>
            <a:endParaRPr lang="en-US" sz="2400" dirty="0"/>
          </a:p>
          <a:p>
            <a:pPr marL="342900" indent="-342900">
              <a:buFont typeface="Wingdings" panose="05000000000000000000" pitchFamily="2" charset="2"/>
              <a:buChar char="q"/>
            </a:pPr>
            <a:r>
              <a:rPr lang="en-US" sz="2400" dirty="0"/>
              <a:t>ABP 7.0 comes with .NET7</a:t>
            </a:r>
          </a:p>
        </p:txBody>
      </p:sp>
    </p:spTree>
    <p:extLst>
      <p:ext uri="{BB962C8B-B14F-4D97-AF65-F5344CB8AC3E}">
        <p14:creationId xmlns:p14="http://schemas.microsoft.com/office/powerpoint/2010/main" val="1940539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C2D446-9ECA-4712-9F1E-CE7CC8B05C97}"/>
              </a:ext>
            </a:extLst>
          </p:cNvPr>
          <p:cNvSpPr txBox="1">
            <a:spLocks/>
          </p:cNvSpPr>
          <p:nvPr/>
        </p:nvSpPr>
        <p:spPr>
          <a:xfrm>
            <a:off x="0" y="79716"/>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Community Shares</a:t>
            </a:r>
            <a:endParaRPr lang="tr-TR" b="1" dirty="0">
              <a:solidFill>
                <a:srgbClr val="3E9FCB"/>
              </a:solidFill>
            </a:endParaRPr>
          </a:p>
        </p:txBody>
      </p:sp>
      <p:sp>
        <p:nvSpPr>
          <p:cNvPr id="6" name="TextBox 5">
            <a:extLst>
              <a:ext uri="{FF2B5EF4-FFF2-40B4-BE49-F238E27FC236}">
                <a16:creationId xmlns:a16="http://schemas.microsoft.com/office/drawing/2014/main" id="{D694069F-5C6E-49BB-8EAE-8E91304A3D3F}"/>
              </a:ext>
            </a:extLst>
          </p:cNvPr>
          <p:cNvSpPr txBox="1"/>
          <p:nvPr/>
        </p:nvSpPr>
        <p:spPr>
          <a:xfrm>
            <a:off x="0" y="983133"/>
            <a:ext cx="12192000" cy="461665"/>
          </a:xfrm>
          <a:prstGeom prst="rect">
            <a:avLst/>
          </a:prstGeom>
          <a:noFill/>
        </p:spPr>
        <p:txBody>
          <a:bodyPr wrap="square">
            <a:spAutoFit/>
          </a:bodyPr>
          <a:lstStyle/>
          <a:p>
            <a:pPr algn="ctr"/>
            <a:r>
              <a:rPr lang="en-US" sz="2400" dirty="0">
                <a:effectLst/>
                <a:latin typeface="Calibri" panose="020F0502020204030204" pitchFamily="34" charset="0"/>
                <a:ea typeface="Calibri" panose="020F0502020204030204" pitchFamily="34" charset="0"/>
                <a:cs typeface="Arial" panose="020B0604020202020204" pitchFamily="34" charset="0"/>
              </a:rPr>
              <a:t>UI Framework Popularity — 2022</a:t>
            </a:r>
            <a:endParaRPr lang="en-US" sz="2400" dirty="0"/>
          </a:p>
        </p:txBody>
      </p:sp>
      <p:sp>
        <p:nvSpPr>
          <p:cNvPr id="8" name="TextBox 7">
            <a:extLst>
              <a:ext uri="{FF2B5EF4-FFF2-40B4-BE49-F238E27FC236}">
                <a16:creationId xmlns:a16="http://schemas.microsoft.com/office/drawing/2014/main" id="{2E7BC4CA-E6FA-4A4D-AA85-E8B698EA6578}"/>
              </a:ext>
            </a:extLst>
          </p:cNvPr>
          <p:cNvSpPr txBox="1"/>
          <p:nvPr/>
        </p:nvSpPr>
        <p:spPr>
          <a:xfrm>
            <a:off x="0" y="5764587"/>
            <a:ext cx="12192000" cy="375552"/>
          </a:xfrm>
          <a:prstGeom prst="rect">
            <a:avLst/>
          </a:prstGeom>
          <a:noFill/>
        </p:spPr>
        <p:txBody>
          <a:bodyPr wrap="square">
            <a:spAutoFit/>
          </a:bodyPr>
          <a:lstStyle/>
          <a:p>
            <a:pPr algn="ct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hlinkClick r:id="rId3"/>
              </a:rPr>
              <a:t>https://medium.com/volosoft/ui-framework-popularity-2022-6a08536a2e9a</a:t>
            </a:r>
            <a:r>
              <a:rPr lang="en-US" sz="1800" dirty="0">
                <a:effectLst/>
                <a:latin typeface="Calibri" panose="020F0502020204030204" pitchFamily="34" charset="0"/>
                <a:ea typeface="Calibri" panose="020F0502020204030204" pitchFamily="34" charset="0"/>
                <a:cs typeface="Arial" panose="020B0604020202020204" pitchFamily="34" charset="0"/>
              </a:rPr>
              <a:t> </a:t>
            </a:r>
          </a:p>
        </p:txBody>
      </p:sp>
      <p:pic>
        <p:nvPicPr>
          <p:cNvPr id="5" name="Picture 4">
            <a:extLst>
              <a:ext uri="{FF2B5EF4-FFF2-40B4-BE49-F238E27FC236}">
                <a16:creationId xmlns:a16="http://schemas.microsoft.com/office/drawing/2014/main" id="{853281AB-9E45-4144-943E-AF7B830DFC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9920" y="1437602"/>
            <a:ext cx="6212159" cy="3982795"/>
          </a:xfrm>
          <a:prstGeom prst="rect">
            <a:avLst/>
          </a:prstGeom>
        </p:spPr>
      </p:pic>
    </p:spTree>
    <p:extLst>
      <p:ext uri="{BB962C8B-B14F-4D97-AF65-F5344CB8AC3E}">
        <p14:creationId xmlns:p14="http://schemas.microsoft.com/office/powerpoint/2010/main" val="3286098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C2D446-9ECA-4712-9F1E-CE7CC8B05C97}"/>
              </a:ext>
            </a:extLst>
          </p:cNvPr>
          <p:cNvSpPr txBox="1">
            <a:spLocks/>
          </p:cNvSpPr>
          <p:nvPr/>
        </p:nvSpPr>
        <p:spPr>
          <a:xfrm>
            <a:off x="0" y="79716"/>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Community Shares</a:t>
            </a:r>
            <a:endParaRPr lang="tr-TR" b="1" dirty="0">
              <a:solidFill>
                <a:srgbClr val="3E9FCB"/>
              </a:solidFill>
            </a:endParaRPr>
          </a:p>
        </p:txBody>
      </p:sp>
      <p:sp>
        <p:nvSpPr>
          <p:cNvPr id="6" name="TextBox 5">
            <a:extLst>
              <a:ext uri="{FF2B5EF4-FFF2-40B4-BE49-F238E27FC236}">
                <a16:creationId xmlns:a16="http://schemas.microsoft.com/office/drawing/2014/main" id="{D694069F-5C6E-49BB-8EAE-8E91304A3D3F}"/>
              </a:ext>
            </a:extLst>
          </p:cNvPr>
          <p:cNvSpPr txBox="1"/>
          <p:nvPr/>
        </p:nvSpPr>
        <p:spPr>
          <a:xfrm>
            <a:off x="0" y="983133"/>
            <a:ext cx="12192000" cy="461665"/>
          </a:xfrm>
          <a:prstGeom prst="rect">
            <a:avLst/>
          </a:prstGeom>
          <a:noFill/>
        </p:spPr>
        <p:txBody>
          <a:bodyPr wrap="square">
            <a:spAutoFit/>
          </a:bodyPr>
          <a:lstStyle/>
          <a:p>
            <a:pPr algn="ctr"/>
            <a:r>
              <a:rPr lang="en-US" sz="2400" dirty="0">
                <a:effectLst/>
                <a:latin typeface="Calibri" panose="020F0502020204030204" pitchFamily="34" charset="0"/>
                <a:ea typeface="Calibri" panose="020F0502020204030204" pitchFamily="34" charset="0"/>
                <a:cs typeface="Arial" panose="020B0604020202020204" pitchFamily="34" charset="0"/>
              </a:rPr>
              <a:t>Upgrade Your Existing Projects to .NET7</a:t>
            </a:r>
            <a:endParaRPr lang="en-US" sz="2400" dirty="0"/>
          </a:p>
        </p:txBody>
      </p:sp>
      <p:sp>
        <p:nvSpPr>
          <p:cNvPr id="8" name="TextBox 7">
            <a:extLst>
              <a:ext uri="{FF2B5EF4-FFF2-40B4-BE49-F238E27FC236}">
                <a16:creationId xmlns:a16="http://schemas.microsoft.com/office/drawing/2014/main" id="{2E7BC4CA-E6FA-4A4D-AA85-E8B698EA6578}"/>
              </a:ext>
            </a:extLst>
          </p:cNvPr>
          <p:cNvSpPr txBox="1"/>
          <p:nvPr/>
        </p:nvSpPr>
        <p:spPr>
          <a:xfrm>
            <a:off x="0" y="5764587"/>
            <a:ext cx="12192000" cy="375552"/>
          </a:xfrm>
          <a:prstGeom prst="rect">
            <a:avLst/>
          </a:prstGeom>
          <a:noFill/>
        </p:spPr>
        <p:txBody>
          <a:bodyPr wrap="square">
            <a:spAutoFit/>
          </a:bodyPr>
          <a:lstStyle/>
          <a:p>
            <a:pPr algn="ct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hlinkClick r:id="rId4"/>
              </a:rPr>
              <a:t>https://community.abp.io/posts/upgrade-your-existing-projects-to-.net7-nmx6vm9m</a:t>
            </a:r>
            <a:r>
              <a:rPr lang="en-US" sz="1800" dirty="0">
                <a:effectLst/>
                <a:latin typeface="Calibri" panose="020F0502020204030204" pitchFamily="34" charset="0"/>
                <a:ea typeface="Calibri" panose="020F0502020204030204" pitchFamily="34" charset="0"/>
                <a:cs typeface="Arial" panose="020B0604020202020204" pitchFamily="34" charset="0"/>
              </a:rPr>
              <a:t> </a:t>
            </a:r>
          </a:p>
        </p:txBody>
      </p:sp>
      <p:graphicFrame>
        <p:nvGraphicFramePr>
          <p:cNvPr id="10" name="Object 9">
            <a:extLst>
              <a:ext uri="{FF2B5EF4-FFF2-40B4-BE49-F238E27FC236}">
                <a16:creationId xmlns:a16="http://schemas.microsoft.com/office/drawing/2014/main" id="{01895E85-5B75-4FFB-B323-A87CCD28F9C3}"/>
              </a:ext>
            </a:extLst>
          </p:cNvPr>
          <p:cNvGraphicFramePr>
            <a:graphicFrameLocks noChangeAspect="1"/>
          </p:cNvGraphicFramePr>
          <p:nvPr>
            <p:extLst>
              <p:ext uri="{D42A27DB-BD31-4B8C-83A1-F6EECF244321}">
                <p14:modId xmlns:p14="http://schemas.microsoft.com/office/powerpoint/2010/main" val="205851642"/>
              </p:ext>
            </p:extLst>
          </p:nvPr>
        </p:nvGraphicFramePr>
        <p:xfrm>
          <a:off x="2220119" y="1625490"/>
          <a:ext cx="7751762" cy="3557372"/>
        </p:xfrm>
        <a:graphic>
          <a:graphicData uri="http://schemas.openxmlformats.org/presentationml/2006/ole">
            <mc:AlternateContent xmlns:mc="http://schemas.openxmlformats.org/markup-compatibility/2006">
              <mc:Choice xmlns:v="urn:schemas-microsoft-com:vml" Requires="v">
                <p:oleObj spid="_x0000_s10248" name="Bitmap Image" r:id="rId5" imgW="8924760" imgH="4095720" progId="PBrush">
                  <p:embed/>
                </p:oleObj>
              </mc:Choice>
              <mc:Fallback>
                <p:oleObj name="Bitmap Image" r:id="rId5" imgW="8924760" imgH="4095720" progId="PBrush">
                  <p:embed/>
                  <p:pic>
                    <p:nvPicPr>
                      <p:cNvPr id="0" name=""/>
                      <p:cNvPicPr/>
                      <p:nvPr/>
                    </p:nvPicPr>
                    <p:blipFill>
                      <a:blip r:embed="rId6"/>
                      <a:stretch>
                        <a:fillRect/>
                      </a:stretch>
                    </p:blipFill>
                    <p:spPr>
                      <a:xfrm>
                        <a:off x="2220119" y="1625490"/>
                        <a:ext cx="7751762" cy="3557372"/>
                      </a:xfrm>
                      <a:prstGeom prst="rect">
                        <a:avLst/>
                      </a:prstGeom>
                    </p:spPr>
                  </p:pic>
                </p:oleObj>
              </mc:Fallback>
            </mc:AlternateContent>
          </a:graphicData>
        </a:graphic>
      </p:graphicFrame>
    </p:spTree>
    <p:extLst>
      <p:ext uri="{BB962C8B-B14F-4D97-AF65-F5344CB8AC3E}">
        <p14:creationId xmlns:p14="http://schemas.microsoft.com/office/powerpoint/2010/main" val="9913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7883CF-540C-465D-B4D0-DDC6B8BE8009}"/>
              </a:ext>
            </a:extLst>
          </p:cNvPr>
          <p:cNvPicPr/>
          <p:nvPr/>
        </p:nvPicPr>
        <p:blipFill>
          <a:blip r:embed="rId4"/>
          <a:stretch>
            <a:fillRect/>
          </a:stretch>
        </p:blipFill>
        <p:spPr>
          <a:xfrm>
            <a:off x="517314" y="1122326"/>
            <a:ext cx="11461916" cy="4485005"/>
          </a:xfrm>
          <a:prstGeom prst="rect">
            <a:avLst/>
          </a:prstGeom>
          <a:ln>
            <a:noFill/>
          </a:ln>
          <a:effectLst>
            <a:outerShdw blurRad="190500" algn="tl" rotWithShape="0">
              <a:srgbClr val="000000">
                <a:alpha val="70000"/>
              </a:srgbClr>
            </a:outerShdw>
          </a:effectLst>
        </p:spPr>
      </p:pic>
      <p:sp>
        <p:nvSpPr>
          <p:cNvPr id="12" name="Başlık 1">
            <a:extLst>
              <a:ext uri="{FF2B5EF4-FFF2-40B4-BE49-F238E27FC236}">
                <a16:creationId xmlns:a16="http://schemas.microsoft.com/office/drawing/2014/main" id="{D9A15496-2FA9-4F67-8B7A-B14512F969ED}"/>
              </a:ext>
            </a:extLst>
          </p:cNvPr>
          <p:cNvSpPr txBox="1">
            <a:spLocks/>
          </p:cNvSpPr>
          <p:nvPr/>
        </p:nvSpPr>
        <p:spPr>
          <a:xfrm>
            <a:off x="0" y="140846"/>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ABP 6.0.0 Contributors (50)</a:t>
            </a:r>
            <a:endParaRPr lang="tr-TR" b="1" dirty="0">
              <a:solidFill>
                <a:srgbClr val="3E9FCB"/>
              </a:solidFill>
            </a:endParaRPr>
          </a:p>
        </p:txBody>
      </p:sp>
    </p:spTree>
    <p:extLst>
      <p:ext uri="{BB962C8B-B14F-4D97-AF65-F5344CB8AC3E}">
        <p14:creationId xmlns:p14="http://schemas.microsoft.com/office/powerpoint/2010/main" val="2978497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Başlık 1">
            <a:extLst>
              <a:ext uri="{FF2B5EF4-FFF2-40B4-BE49-F238E27FC236}">
                <a16:creationId xmlns:a16="http://schemas.microsoft.com/office/drawing/2014/main" id="{9BD16E2D-1FA0-425A-8242-BB1D1004E11E}"/>
              </a:ext>
            </a:extLst>
          </p:cNvPr>
          <p:cNvSpPr txBox="1">
            <a:spLocks/>
          </p:cNvSpPr>
          <p:nvPr/>
        </p:nvSpPr>
        <p:spPr>
          <a:xfrm>
            <a:off x="0" y="79716"/>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ABP News</a:t>
            </a:r>
            <a:endParaRPr lang="tr-TR" b="1" dirty="0">
              <a:solidFill>
                <a:srgbClr val="3E9FCB"/>
              </a:solidFill>
            </a:endParaRPr>
          </a:p>
        </p:txBody>
      </p:sp>
      <p:sp>
        <p:nvSpPr>
          <p:cNvPr id="10" name="TextBox 9">
            <a:extLst>
              <a:ext uri="{FF2B5EF4-FFF2-40B4-BE49-F238E27FC236}">
                <a16:creationId xmlns:a16="http://schemas.microsoft.com/office/drawing/2014/main" id="{B717B704-B8D8-4462-A297-94A26D462AA9}"/>
              </a:ext>
            </a:extLst>
          </p:cNvPr>
          <p:cNvSpPr txBox="1"/>
          <p:nvPr/>
        </p:nvSpPr>
        <p:spPr>
          <a:xfrm>
            <a:off x="1059178" y="1471036"/>
            <a:ext cx="10761902" cy="3785652"/>
          </a:xfrm>
          <a:prstGeom prst="rect">
            <a:avLst/>
          </a:prstGeom>
          <a:noFill/>
        </p:spPr>
        <p:txBody>
          <a:bodyPr wrap="square">
            <a:spAutoFit/>
          </a:bodyPr>
          <a:lstStyle/>
          <a:p>
            <a:pPr marL="342900" indent="-342900">
              <a:buFont typeface="Wingdings" panose="05000000000000000000" pitchFamily="2" charset="2"/>
              <a:buChar char="q"/>
            </a:pPr>
            <a:r>
              <a:rPr lang="en-US" sz="2400" dirty="0" err="1"/>
              <a:t>LeptonX</a:t>
            </a:r>
            <a:r>
              <a:rPr lang="en-US" sz="2400" dirty="0"/>
              <a:t> Theme the stable version 1 has been released. </a:t>
            </a:r>
            <a:br>
              <a:rPr lang="en-US" sz="2400" dirty="0"/>
            </a:br>
            <a:endParaRPr lang="en-US" sz="2400" dirty="0"/>
          </a:p>
          <a:p>
            <a:pPr marL="800100" lvl="1" indent="-342900">
              <a:buFont typeface="Wingdings" panose="05000000000000000000" pitchFamily="2" charset="2"/>
              <a:buChar char="§"/>
            </a:pPr>
            <a:r>
              <a:rPr lang="en-US" dirty="0"/>
              <a:t>Official website </a:t>
            </a:r>
            <a:br>
              <a:rPr lang="en-US" dirty="0"/>
            </a:br>
            <a:r>
              <a:rPr lang="en-US" dirty="0">
                <a:hlinkClick r:id="rId4">
                  <a:extLst>
                    <a:ext uri="{A12FA001-AC4F-418D-AE19-62706E023703}">
                      <ahyp:hlinkClr xmlns:ahyp="http://schemas.microsoft.com/office/drawing/2018/hyperlinkcolor" val="tx"/>
                    </a:ext>
                  </a:extLst>
                </a:hlinkClick>
              </a:rPr>
              <a:t>https://www.leptontheme.com/</a:t>
            </a:r>
            <a:br>
              <a:rPr lang="en-US" dirty="0"/>
            </a:br>
            <a:endParaRPr lang="en-US" dirty="0"/>
          </a:p>
          <a:p>
            <a:pPr marL="800100" lvl="1" indent="-342900">
              <a:buFont typeface="Wingdings" panose="05000000000000000000" pitchFamily="2" charset="2"/>
              <a:buChar char="§"/>
            </a:pPr>
            <a:r>
              <a:rPr lang="en-US" dirty="0"/>
              <a:t>Demo website </a:t>
            </a:r>
            <a:br>
              <a:rPr lang="en-US" dirty="0"/>
            </a:br>
            <a:r>
              <a:rPr lang="en-US" dirty="0">
                <a:hlinkClick r:id="rId5">
                  <a:extLst>
                    <a:ext uri="{A12FA001-AC4F-418D-AE19-62706E023703}">
                      <ahyp:hlinkClr xmlns:ahyp="http://schemas.microsoft.com/office/drawing/2018/hyperlinkcolor" val="tx"/>
                    </a:ext>
                  </a:extLst>
                </a:hlinkClick>
              </a:rPr>
              <a:t>https://x.leptontheme.com/</a:t>
            </a:r>
            <a:r>
              <a:rPr lang="en-US" dirty="0"/>
              <a:t> </a:t>
            </a:r>
            <a:br>
              <a:rPr lang="en-US" dirty="0"/>
            </a:br>
            <a:endParaRPr lang="en-US" dirty="0"/>
          </a:p>
          <a:p>
            <a:pPr marL="800100" lvl="1" indent="-342900">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Commercial customers </a:t>
            </a:r>
            <a:r>
              <a:rPr lang="en-US" dirty="0">
                <a:latin typeface="Calibri" panose="020F0502020204030204" pitchFamily="34" charset="0"/>
                <a:ea typeface="Calibri" panose="020F0502020204030204" pitchFamily="34" charset="0"/>
                <a:cs typeface="Arial" panose="020B0604020202020204" pitchFamily="34" charset="0"/>
              </a:rPr>
              <a:t>can </a:t>
            </a:r>
            <a:r>
              <a:rPr lang="en-US" sz="1800" dirty="0">
                <a:effectLst/>
                <a:latin typeface="Calibri" panose="020F0502020204030204" pitchFamily="34" charset="0"/>
                <a:ea typeface="Calibri" panose="020F0502020204030204" pitchFamily="34" charset="0"/>
                <a:cs typeface="Arial" panose="020B0604020202020204" pitchFamily="34" charset="0"/>
              </a:rPr>
              <a:t>download the lepton demo website source-code </a:t>
            </a:r>
            <a:r>
              <a:rPr lang="en-US" dirty="0">
                <a:hlinkClick r:id="rId6" tooltip="https://abp.io/api/download/samples/leptonx-demo">
                  <a:extLst>
                    <a:ext uri="{A12FA001-AC4F-418D-AE19-62706E023703}">
                      <ahyp:hlinkClr xmlns:ahyp="http://schemas.microsoft.com/office/drawing/2018/hyperlinkcolor" val="tx"/>
                    </a:ext>
                  </a:extLst>
                </a:hlinkClick>
              </a:rPr>
              <a:t>https://abp.io/api/download/samples/leptonx-demo</a:t>
            </a:r>
            <a:r>
              <a:rPr lang="en-US" dirty="0"/>
              <a:t> </a:t>
            </a:r>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endParaRPr lang="en-US" sz="2400" dirty="0"/>
          </a:p>
        </p:txBody>
      </p:sp>
    </p:spTree>
    <p:extLst>
      <p:ext uri="{BB962C8B-B14F-4D97-AF65-F5344CB8AC3E}">
        <p14:creationId xmlns:p14="http://schemas.microsoft.com/office/powerpoint/2010/main" val="94855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C2D446-9ECA-4712-9F1E-CE7CC8B05C97}"/>
              </a:ext>
            </a:extLst>
          </p:cNvPr>
          <p:cNvSpPr txBox="1">
            <a:spLocks/>
          </p:cNvSpPr>
          <p:nvPr/>
        </p:nvSpPr>
        <p:spPr>
          <a:xfrm>
            <a:off x="0" y="79716"/>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Community Shares</a:t>
            </a:r>
            <a:endParaRPr lang="tr-TR" b="1" dirty="0">
              <a:solidFill>
                <a:srgbClr val="3E9FCB"/>
              </a:solidFill>
            </a:endParaRPr>
          </a:p>
        </p:txBody>
      </p:sp>
      <p:pic>
        <p:nvPicPr>
          <p:cNvPr id="4" name="Picture 3">
            <a:extLst>
              <a:ext uri="{FF2B5EF4-FFF2-40B4-BE49-F238E27FC236}">
                <a16:creationId xmlns:a16="http://schemas.microsoft.com/office/drawing/2014/main" id="{3FF50E71-C20E-473E-9A64-061278B2AD59}"/>
              </a:ext>
            </a:extLst>
          </p:cNvPr>
          <p:cNvPicPr>
            <a:picLocks noChangeAspect="1"/>
          </p:cNvPicPr>
          <p:nvPr/>
        </p:nvPicPr>
        <p:blipFill>
          <a:blip r:embed="rId3"/>
          <a:stretch>
            <a:fillRect/>
          </a:stretch>
        </p:blipFill>
        <p:spPr>
          <a:xfrm>
            <a:off x="3158321" y="1862515"/>
            <a:ext cx="5875357" cy="3132970"/>
          </a:xfrm>
          <a:prstGeom prst="rect">
            <a:avLst/>
          </a:prstGeom>
        </p:spPr>
      </p:pic>
      <p:sp>
        <p:nvSpPr>
          <p:cNvPr id="6" name="TextBox 5">
            <a:extLst>
              <a:ext uri="{FF2B5EF4-FFF2-40B4-BE49-F238E27FC236}">
                <a16:creationId xmlns:a16="http://schemas.microsoft.com/office/drawing/2014/main" id="{D694069F-5C6E-49BB-8EAE-8E91304A3D3F}"/>
              </a:ext>
            </a:extLst>
          </p:cNvPr>
          <p:cNvSpPr txBox="1"/>
          <p:nvPr/>
        </p:nvSpPr>
        <p:spPr>
          <a:xfrm>
            <a:off x="0" y="1042887"/>
            <a:ext cx="12192000" cy="461665"/>
          </a:xfrm>
          <a:prstGeom prst="rect">
            <a:avLst/>
          </a:prstGeom>
          <a:noFill/>
        </p:spPr>
        <p:txBody>
          <a:bodyPr wrap="square">
            <a:spAutoFit/>
          </a:bodyPr>
          <a:lstStyle/>
          <a:p>
            <a:pPr algn="ctr"/>
            <a:r>
              <a:rPr lang="en-US" sz="2400" dirty="0">
                <a:effectLst/>
                <a:latin typeface="Calibri" panose="020F0502020204030204" pitchFamily="34" charset="0"/>
                <a:ea typeface="Calibri" panose="020F0502020204030204" pitchFamily="34" charset="0"/>
                <a:cs typeface="Arial" panose="020B0604020202020204" pitchFamily="34" charset="0"/>
              </a:rPr>
              <a:t>Use Stepping to Perform Atomic Multi-Step Operations</a:t>
            </a:r>
            <a:endParaRPr lang="en-US" sz="2400" dirty="0"/>
          </a:p>
        </p:txBody>
      </p:sp>
      <p:sp>
        <p:nvSpPr>
          <p:cNvPr id="10" name="TextBox 9">
            <a:extLst>
              <a:ext uri="{FF2B5EF4-FFF2-40B4-BE49-F238E27FC236}">
                <a16:creationId xmlns:a16="http://schemas.microsoft.com/office/drawing/2014/main" id="{F8D27CF8-711C-4F0D-B291-ABCB50E8C12D}"/>
              </a:ext>
            </a:extLst>
          </p:cNvPr>
          <p:cNvSpPr txBox="1"/>
          <p:nvPr/>
        </p:nvSpPr>
        <p:spPr>
          <a:xfrm>
            <a:off x="0" y="5603708"/>
            <a:ext cx="12192000" cy="369332"/>
          </a:xfrm>
          <a:prstGeom prst="rect">
            <a:avLst/>
          </a:prstGeom>
          <a:noFill/>
        </p:spPr>
        <p:txBody>
          <a:bodyPr wrap="square">
            <a:spAutoFit/>
          </a:bodyPr>
          <a:lstStyle/>
          <a:p>
            <a:pPr algn="ctr"/>
            <a:r>
              <a:rPr lang="en-US" dirty="0">
                <a:hlinkClick r:id="rId4"/>
              </a:rPr>
              <a:t>https://community.abp.io/posts/use-stepping-to-perform-atomic-multistep-operations-4kqu8ewp</a:t>
            </a:r>
            <a:r>
              <a:rPr lang="en-US" dirty="0"/>
              <a:t> </a:t>
            </a:r>
          </a:p>
        </p:txBody>
      </p:sp>
    </p:spTree>
    <p:extLst>
      <p:ext uri="{BB962C8B-B14F-4D97-AF65-F5344CB8AC3E}">
        <p14:creationId xmlns:p14="http://schemas.microsoft.com/office/powerpoint/2010/main" val="1789920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C2D446-9ECA-4712-9F1E-CE7CC8B05C97}"/>
              </a:ext>
            </a:extLst>
          </p:cNvPr>
          <p:cNvSpPr txBox="1">
            <a:spLocks/>
          </p:cNvSpPr>
          <p:nvPr/>
        </p:nvSpPr>
        <p:spPr>
          <a:xfrm>
            <a:off x="0" y="79716"/>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Community Shares</a:t>
            </a:r>
            <a:endParaRPr lang="tr-TR" b="1" dirty="0">
              <a:solidFill>
                <a:srgbClr val="3E9FCB"/>
              </a:solidFill>
            </a:endParaRPr>
          </a:p>
        </p:txBody>
      </p:sp>
      <p:sp>
        <p:nvSpPr>
          <p:cNvPr id="6" name="TextBox 5">
            <a:extLst>
              <a:ext uri="{FF2B5EF4-FFF2-40B4-BE49-F238E27FC236}">
                <a16:creationId xmlns:a16="http://schemas.microsoft.com/office/drawing/2014/main" id="{D694069F-5C6E-49BB-8EAE-8E91304A3D3F}"/>
              </a:ext>
            </a:extLst>
          </p:cNvPr>
          <p:cNvSpPr txBox="1"/>
          <p:nvPr/>
        </p:nvSpPr>
        <p:spPr>
          <a:xfrm>
            <a:off x="0" y="1010958"/>
            <a:ext cx="12192000" cy="461665"/>
          </a:xfrm>
          <a:prstGeom prst="rect">
            <a:avLst/>
          </a:prstGeom>
          <a:noFill/>
        </p:spPr>
        <p:txBody>
          <a:bodyPr wrap="square">
            <a:spAutoFit/>
          </a:bodyPr>
          <a:lstStyle/>
          <a:p>
            <a:pPr algn="ctr"/>
            <a:r>
              <a:rPr lang="en-US" sz="2400" dirty="0">
                <a:effectLst/>
                <a:latin typeface="Calibri" panose="020F0502020204030204" pitchFamily="34" charset="0"/>
                <a:ea typeface="Calibri" panose="020F0502020204030204" pitchFamily="34" charset="0"/>
                <a:cs typeface="Arial" panose="020B0604020202020204" pitchFamily="34" charset="0"/>
              </a:rPr>
              <a:t>Use Stepping to Perform Atomic Multi-Step Operations</a:t>
            </a:r>
            <a:endParaRPr lang="en-US" sz="2400" dirty="0"/>
          </a:p>
        </p:txBody>
      </p:sp>
      <p:sp>
        <p:nvSpPr>
          <p:cNvPr id="8" name="TextBox 7">
            <a:extLst>
              <a:ext uri="{FF2B5EF4-FFF2-40B4-BE49-F238E27FC236}">
                <a16:creationId xmlns:a16="http://schemas.microsoft.com/office/drawing/2014/main" id="{2E7BC4CA-E6FA-4A4D-AA85-E8B698EA6578}"/>
              </a:ext>
            </a:extLst>
          </p:cNvPr>
          <p:cNvSpPr txBox="1"/>
          <p:nvPr/>
        </p:nvSpPr>
        <p:spPr>
          <a:xfrm>
            <a:off x="0" y="5471490"/>
            <a:ext cx="12192000" cy="375552"/>
          </a:xfrm>
          <a:prstGeom prst="rect">
            <a:avLst/>
          </a:prstGeom>
          <a:noFill/>
        </p:spPr>
        <p:txBody>
          <a:bodyPr wrap="square">
            <a:spAutoFit/>
          </a:bodyPr>
          <a:lstStyle/>
          <a:p>
            <a:pPr algn="ct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hlinkClick r:id="rId4"/>
              </a:rPr>
              <a:t>https://community.abp.io/posts/abp-blazor-multitenant-subdomain-resolution-c1x4un8x</a:t>
            </a:r>
            <a:r>
              <a:rPr lang="en-US" dirty="0">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3" name="Object 2">
            <a:extLst>
              <a:ext uri="{FF2B5EF4-FFF2-40B4-BE49-F238E27FC236}">
                <a16:creationId xmlns:a16="http://schemas.microsoft.com/office/drawing/2014/main" id="{F7471877-EECF-42B6-92F6-6B04D61F11B8}"/>
              </a:ext>
            </a:extLst>
          </p:cNvPr>
          <p:cNvGraphicFramePr>
            <a:graphicFrameLocks noChangeAspect="1"/>
          </p:cNvGraphicFramePr>
          <p:nvPr>
            <p:extLst>
              <p:ext uri="{D42A27DB-BD31-4B8C-83A1-F6EECF244321}">
                <p14:modId xmlns:p14="http://schemas.microsoft.com/office/powerpoint/2010/main" val="3219360171"/>
              </p:ext>
            </p:extLst>
          </p:nvPr>
        </p:nvGraphicFramePr>
        <p:xfrm>
          <a:off x="3558633" y="1581150"/>
          <a:ext cx="5676900" cy="3695700"/>
        </p:xfrm>
        <a:graphic>
          <a:graphicData uri="http://schemas.openxmlformats.org/presentationml/2006/ole">
            <mc:AlternateContent xmlns:mc="http://schemas.openxmlformats.org/markup-compatibility/2006">
              <mc:Choice xmlns:v="urn:schemas-microsoft-com:vml" Requires="v">
                <p:oleObj spid="_x0000_s8202" name="Bitmap Image" r:id="rId5" imgW="5676840" imgH="3695760" progId="PBrush">
                  <p:embed/>
                </p:oleObj>
              </mc:Choice>
              <mc:Fallback>
                <p:oleObj name="Bitmap Image" r:id="rId5" imgW="5676840" imgH="3695760" progId="PBrush">
                  <p:embed/>
                  <p:pic>
                    <p:nvPicPr>
                      <p:cNvPr id="0" name=""/>
                      <p:cNvPicPr/>
                      <p:nvPr/>
                    </p:nvPicPr>
                    <p:blipFill>
                      <a:blip r:embed="rId6"/>
                      <a:stretch>
                        <a:fillRect/>
                      </a:stretch>
                    </p:blipFill>
                    <p:spPr>
                      <a:xfrm>
                        <a:off x="3558633" y="1581150"/>
                        <a:ext cx="5676900" cy="3695700"/>
                      </a:xfrm>
                      <a:prstGeom prst="rect">
                        <a:avLst/>
                      </a:prstGeom>
                    </p:spPr>
                  </p:pic>
                </p:oleObj>
              </mc:Fallback>
            </mc:AlternateContent>
          </a:graphicData>
        </a:graphic>
      </p:graphicFrame>
    </p:spTree>
    <p:extLst>
      <p:ext uri="{BB962C8B-B14F-4D97-AF65-F5344CB8AC3E}">
        <p14:creationId xmlns:p14="http://schemas.microsoft.com/office/powerpoint/2010/main" val="214504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C2D446-9ECA-4712-9F1E-CE7CC8B05C97}"/>
              </a:ext>
            </a:extLst>
          </p:cNvPr>
          <p:cNvSpPr txBox="1">
            <a:spLocks/>
          </p:cNvSpPr>
          <p:nvPr/>
        </p:nvSpPr>
        <p:spPr>
          <a:xfrm>
            <a:off x="0" y="79716"/>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Community Shares</a:t>
            </a:r>
            <a:endParaRPr lang="tr-TR" b="1" dirty="0">
              <a:solidFill>
                <a:srgbClr val="3E9FCB"/>
              </a:solidFill>
            </a:endParaRPr>
          </a:p>
        </p:txBody>
      </p:sp>
      <p:sp>
        <p:nvSpPr>
          <p:cNvPr id="6" name="TextBox 5">
            <a:extLst>
              <a:ext uri="{FF2B5EF4-FFF2-40B4-BE49-F238E27FC236}">
                <a16:creationId xmlns:a16="http://schemas.microsoft.com/office/drawing/2014/main" id="{D694069F-5C6E-49BB-8EAE-8E91304A3D3F}"/>
              </a:ext>
            </a:extLst>
          </p:cNvPr>
          <p:cNvSpPr txBox="1"/>
          <p:nvPr/>
        </p:nvSpPr>
        <p:spPr>
          <a:xfrm>
            <a:off x="0" y="983133"/>
            <a:ext cx="12192000" cy="461665"/>
          </a:xfrm>
          <a:prstGeom prst="rect">
            <a:avLst/>
          </a:prstGeom>
          <a:noFill/>
        </p:spPr>
        <p:txBody>
          <a:bodyPr wrap="square">
            <a:spAutoFit/>
          </a:bodyPr>
          <a:lstStyle/>
          <a:p>
            <a:pPr algn="ctr"/>
            <a:r>
              <a:rPr lang="en-US" sz="2400" dirty="0">
                <a:effectLst/>
                <a:latin typeface="Calibri" panose="020F0502020204030204" pitchFamily="34" charset="0"/>
                <a:ea typeface="Calibri" panose="020F0502020204030204" pitchFamily="34" charset="0"/>
                <a:cs typeface="Arial" panose="020B0604020202020204" pitchFamily="34" charset="0"/>
              </a:rPr>
              <a:t>Testing in ABP Framework </a:t>
            </a:r>
            <a:endParaRPr lang="en-US" sz="2400" dirty="0"/>
          </a:p>
        </p:txBody>
      </p:sp>
      <p:sp>
        <p:nvSpPr>
          <p:cNvPr id="8" name="TextBox 7">
            <a:extLst>
              <a:ext uri="{FF2B5EF4-FFF2-40B4-BE49-F238E27FC236}">
                <a16:creationId xmlns:a16="http://schemas.microsoft.com/office/drawing/2014/main" id="{2E7BC4CA-E6FA-4A4D-AA85-E8B698EA6578}"/>
              </a:ext>
            </a:extLst>
          </p:cNvPr>
          <p:cNvSpPr txBox="1"/>
          <p:nvPr/>
        </p:nvSpPr>
        <p:spPr>
          <a:xfrm>
            <a:off x="0" y="5764587"/>
            <a:ext cx="12192000" cy="375552"/>
          </a:xfrm>
          <a:prstGeom prst="rect">
            <a:avLst/>
          </a:prstGeom>
          <a:noFill/>
        </p:spPr>
        <p:txBody>
          <a:bodyPr wrap="square">
            <a:spAutoFit/>
          </a:bodyPr>
          <a:lstStyle/>
          <a:p>
            <a:pPr algn="ct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hlinkClick r:id="rId3"/>
              </a:rPr>
              <a:t>https://engincanv.github.io/abp/test/2022/10/13/testing-in-abp-framework.html</a:t>
            </a:r>
            <a:r>
              <a:rPr lang="en-US" sz="1800" dirty="0">
                <a:effectLst/>
                <a:latin typeface="Calibri" panose="020F0502020204030204" pitchFamily="34" charset="0"/>
                <a:ea typeface="Calibri" panose="020F0502020204030204" pitchFamily="34" charset="0"/>
                <a:cs typeface="Arial" panose="020B0604020202020204" pitchFamily="34" charset="0"/>
              </a:rPr>
              <a:t> </a:t>
            </a:r>
          </a:p>
        </p:txBody>
      </p:sp>
      <p:pic>
        <p:nvPicPr>
          <p:cNvPr id="9" name="Picture 8">
            <a:extLst>
              <a:ext uri="{FF2B5EF4-FFF2-40B4-BE49-F238E27FC236}">
                <a16:creationId xmlns:a16="http://schemas.microsoft.com/office/drawing/2014/main" id="{DE5B7589-16E5-4543-ABAA-2E6335F09816}"/>
              </a:ext>
            </a:extLst>
          </p:cNvPr>
          <p:cNvPicPr>
            <a:picLocks noChangeAspect="1"/>
          </p:cNvPicPr>
          <p:nvPr/>
        </p:nvPicPr>
        <p:blipFill>
          <a:blip r:embed="rId4"/>
          <a:stretch>
            <a:fillRect/>
          </a:stretch>
        </p:blipFill>
        <p:spPr>
          <a:xfrm>
            <a:off x="2988526" y="1422838"/>
            <a:ext cx="6521605" cy="4089820"/>
          </a:xfrm>
          <a:prstGeom prst="rect">
            <a:avLst/>
          </a:prstGeom>
        </p:spPr>
      </p:pic>
    </p:spTree>
    <p:extLst>
      <p:ext uri="{BB962C8B-B14F-4D97-AF65-F5344CB8AC3E}">
        <p14:creationId xmlns:p14="http://schemas.microsoft.com/office/powerpoint/2010/main" val="3750950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C2D446-9ECA-4712-9F1E-CE7CC8B05C97}"/>
              </a:ext>
            </a:extLst>
          </p:cNvPr>
          <p:cNvSpPr txBox="1">
            <a:spLocks/>
          </p:cNvSpPr>
          <p:nvPr/>
        </p:nvSpPr>
        <p:spPr>
          <a:xfrm>
            <a:off x="0" y="79716"/>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Community Shares</a:t>
            </a:r>
            <a:endParaRPr lang="tr-TR" b="1" dirty="0">
              <a:solidFill>
                <a:srgbClr val="3E9FCB"/>
              </a:solidFill>
            </a:endParaRPr>
          </a:p>
        </p:txBody>
      </p:sp>
      <p:sp>
        <p:nvSpPr>
          <p:cNvPr id="6" name="TextBox 5">
            <a:extLst>
              <a:ext uri="{FF2B5EF4-FFF2-40B4-BE49-F238E27FC236}">
                <a16:creationId xmlns:a16="http://schemas.microsoft.com/office/drawing/2014/main" id="{D694069F-5C6E-49BB-8EAE-8E91304A3D3F}"/>
              </a:ext>
            </a:extLst>
          </p:cNvPr>
          <p:cNvSpPr txBox="1"/>
          <p:nvPr/>
        </p:nvSpPr>
        <p:spPr>
          <a:xfrm>
            <a:off x="0" y="983133"/>
            <a:ext cx="12192000" cy="461665"/>
          </a:xfrm>
          <a:prstGeom prst="rect">
            <a:avLst/>
          </a:prstGeom>
          <a:noFill/>
        </p:spPr>
        <p:txBody>
          <a:bodyPr wrap="square">
            <a:spAutoFit/>
          </a:bodyPr>
          <a:lstStyle/>
          <a:p>
            <a:pPr algn="ctr"/>
            <a:r>
              <a:rPr lang="en-US" sz="2400"/>
              <a:t>Create and deploy .Net application in MicroK8s</a:t>
            </a:r>
            <a:endParaRPr lang="en-US" sz="2400" dirty="0"/>
          </a:p>
        </p:txBody>
      </p:sp>
      <p:sp>
        <p:nvSpPr>
          <p:cNvPr id="8" name="TextBox 7">
            <a:extLst>
              <a:ext uri="{FF2B5EF4-FFF2-40B4-BE49-F238E27FC236}">
                <a16:creationId xmlns:a16="http://schemas.microsoft.com/office/drawing/2014/main" id="{2E7BC4CA-E6FA-4A4D-AA85-E8B698EA6578}"/>
              </a:ext>
            </a:extLst>
          </p:cNvPr>
          <p:cNvSpPr txBox="1"/>
          <p:nvPr/>
        </p:nvSpPr>
        <p:spPr>
          <a:xfrm>
            <a:off x="0" y="5764587"/>
            <a:ext cx="12192000" cy="375552"/>
          </a:xfrm>
          <a:prstGeom prst="rect">
            <a:avLst/>
          </a:prstGeom>
          <a:noFill/>
        </p:spPr>
        <p:txBody>
          <a:bodyPr wrap="square">
            <a:spAutoFit/>
          </a:bodyPr>
          <a:lstStyle/>
          <a:p>
            <a:pPr algn="ct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hlinkClick r:id="rId4"/>
              </a:rPr>
              <a:t>https://www.youtube.com/watch?v=a_LuE43YaWc</a:t>
            </a:r>
            <a:r>
              <a:rPr lang="en-US" sz="1800" dirty="0">
                <a:effectLst/>
                <a:latin typeface="Calibri" panose="020F0502020204030204" pitchFamily="34" charset="0"/>
                <a:ea typeface="Calibri" panose="020F0502020204030204" pitchFamily="34" charset="0"/>
                <a:cs typeface="Arial" panose="020B0604020202020204" pitchFamily="34" charset="0"/>
              </a:rPr>
              <a:t> </a:t>
            </a:r>
          </a:p>
        </p:txBody>
      </p:sp>
      <p:graphicFrame>
        <p:nvGraphicFramePr>
          <p:cNvPr id="5" name="Object 4">
            <a:extLst>
              <a:ext uri="{FF2B5EF4-FFF2-40B4-BE49-F238E27FC236}">
                <a16:creationId xmlns:a16="http://schemas.microsoft.com/office/drawing/2014/main" id="{1181CCEF-B05C-4E96-8665-F2E52DA2A9E9}"/>
              </a:ext>
            </a:extLst>
          </p:cNvPr>
          <p:cNvGraphicFramePr>
            <a:graphicFrameLocks noChangeAspect="1"/>
          </p:cNvGraphicFramePr>
          <p:nvPr>
            <p:extLst>
              <p:ext uri="{D42A27DB-BD31-4B8C-83A1-F6EECF244321}">
                <p14:modId xmlns:p14="http://schemas.microsoft.com/office/powerpoint/2010/main" val="3721055792"/>
              </p:ext>
            </p:extLst>
          </p:nvPr>
        </p:nvGraphicFramePr>
        <p:xfrm>
          <a:off x="2778125" y="1444798"/>
          <a:ext cx="7178675" cy="4030134"/>
        </p:xfrm>
        <a:graphic>
          <a:graphicData uri="http://schemas.openxmlformats.org/presentationml/2006/ole">
            <mc:AlternateContent xmlns:mc="http://schemas.openxmlformats.org/markup-compatibility/2006">
              <mc:Choice xmlns:v="urn:schemas-microsoft-com:vml" Requires="v">
                <p:oleObj spid="_x0000_s9224" name="Bitmap Image" r:id="rId5" imgW="11944440" imgH="6705720" progId="PBrush">
                  <p:embed/>
                </p:oleObj>
              </mc:Choice>
              <mc:Fallback>
                <p:oleObj name="Bitmap Image" r:id="rId5" imgW="11944440" imgH="6705720" progId="PBrush">
                  <p:embed/>
                  <p:pic>
                    <p:nvPicPr>
                      <p:cNvPr id="0" name=""/>
                      <p:cNvPicPr/>
                      <p:nvPr/>
                    </p:nvPicPr>
                    <p:blipFill>
                      <a:blip r:embed="rId6"/>
                      <a:stretch>
                        <a:fillRect/>
                      </a:stretch>
                    </p:blipFill>
                    <p:spPr>
                      <a:xfrm>
                        <a:off x="2778125" y="1444798"/>
                        <a:ext cx="7178675" cy="4030134"/>
                      </a:xfrm>
                      <a:prstGeom prst="rect">
                        <a:avLst/>
                      </a:prstGeom>
                    </p:spPr>
                  </p:pic>
                </p:oleObj>
              </mc:Fallback>
            </mc:AlternateContent>
          </a:graphicData>
        </a:graphic>
      </p:graphicFrame>
    </p:spTree>
    <p:extLst>
      <p:ext uri="{BB962C8B-B14F-4D97-AF65-F5344CB8AC3E}">
        <p14:creationId xmlns:p14="http://schemas.microsoft.com/office/powerpoint/2010/main" val="956195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C2D446-9ECA-4712-9F1E-CE7CC8B05C97}"/>
              </a:ext>
            </a:extLst>
          </p:cNvPr>
          <p:cNvSpPr txBox="1">
            <a:spLocks/>
          </p:cNvSpPr>
          <p:nvPr/>
        </p:nvSpPr>
        <p:spPr>
          <a:xfrm>
            <a:off x="0" y="79716"/>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Community Shares</a:t>
            </a:r>
            <a:endParaRPr lang="tr-TR" b="1" dirty="0">
              <a:solidFill>
                <a:srgbClr val="3E9FCB"/>
              </a:solidFill>
            </a:endParaRPr>
          </a:p>
        </p:txBody>
      </p:sp>
      <p:sp>
        <p:nvSpPr>
          <p:cNvPr id="6" name="TextBox 5">
            <a:extLst>
              <a:ext uri="{FF2B5EF4-FFF2-40B4-BE49-F238E27FC236}">
                <a16:creationId xmlns:a16="http://schemas.microsoft.com/office/drawing/2014/main" id="{D694069F-5C6E-49BB-8EAE-8E91304A3D3F}"/>
              </a:ext>
            </a:extLst>
          </p:cNvPr>
          <p:cNvSpPr txBox="1"/>
          <p:nvPr/>
        </p:nvSpPr>
        <p:spPr>
          <a:xfrm>
            <a:off x="0" y="983133"/>
            <a:ext cx="12192000" cy="461665"/>
          </a:xfrm>
          <a:prstGeom prst="rect">
            <a:avLst/>
          </a:prstGeom>
          <a:noFill/>
        </p:spPr>
        <p:txBody>
          <a:bodyPr wrap="square">
            <a:spAutoFit/>
          </a:bodyPr>
          <a:lstStyle/>
          <a:p>
            <a:pPr algn="ctr"/>
            <a:r>
              <a:rPr lang="en-US" sz="2400" dirty="0"/>
              <a:t>Automatically version and release .NET Application</a:t>
            </a:r>
          </a:p>
        </p:txBody>
      </p:sp>
      <p:sp>
        <p:nvSpPr>
          <p:cNvPr id="8" name="TextBox 7">
            <a:extLst>
              <a:ext uri="{FF2B5EF4-FFF2-40B4-BE49-F238E27FC236}">
                <a16:creationId xmlns:a16="http://schemas.microsoft.com/office/drawing/2014/main" id="{2E7BC4CA-E6FA-4A4D-AA85-E8B698EA6578}"/>
              </a:ext>
            </a:extLst>
          </p:cNvPr>
          <p:cNvSpPr txBox="1"/>
          <p:nvPr/>
        </p:nvSpPr>
        <p:spPr>
          <a:xfrm>
            <a:off x="0" y="5764587"/>
            <a:ext cx="12192000" cy="375552"/>
          </a:xfrm>
          <a:prstGeom prst="rect">
            <a:avLst/>
          </a:prstGeom>
          <a:noFill/>
        </p:spPr>
        <p:txBody>
          <a:bodyPr wrap="square">
            <a:spAutoFit/>
          </a:bodyPr>
          <a:lstStyle/>
          <a:p>
            <a:pPr algn="ct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hlinkClick r:id="rId4"/>
              </a:rPr>
              <a:t>https://blog.antosubash.com/posts/automatic-version-and-release</a:t>
            </a:r>
            <a:r>
              <a:rPr lang="en-US" sz="1800" dirty="0">
                <a:effectLst/>
                <a:latin typeface="Calibri" panose="020F0502020204030204" pitchFamily="34" charset="0"/>
                <a:ea typeface="Calibri" panose="020F0502020204030204" pitchFamily="34" charset="0"/>
                <a:cs typeface="Arial" panose="020B0604020202020204" pitchFamily="34" charset="0"/>
              </a:rPr>
              <a:t> </a:t>
            </a:r>
          </a:p>
        </p:txBody>
      </p:sp>
      <p:graphicFrame>
        <p:nvGraphicFramePr>
          <p:cNvPr id="4" name="Object 3">
            <a:extLst>
              <a:ext uri="{FF2B5EF4-FFF2-40B4-BE49-F238E27FC236}">
                <a16:creationId xmlns:a16="http://schemas.microsoft.com/office/drawing/2014/main" id="{91CAE970-B267-4A3A-A369-986160E5A332}"/>
              </a:ext>
            </a:extLst>
          </p:cNvPr>
          <p:cNvGraphicFramePr>
            <a:graphicFrameLocks noChangeAspect="1"/>
          </p:cNvGraphicFramePr>
          <p:nvPr>
            <p:extLst>
              <p:ext uri="{D42A27DB-BD31-4B8C-83A1-F6EECF244321}">
                <p14:modId xmlns:p14="http://schemas.microsoft.com/office/powerpoint/2010/main" val="1260994181"/>
              </p:ext>
            </p:extLst>
          </p:nvPr>
        </p:nvGraphicFramePr>
        <p:xfrm>
          <a:off x="3058559" y="1687512"/>
          <a:ext cx="6303482" cy="3482975"/>
        </p:xfrm>
        <a:graphic>
          <a:graphicData uri="http://schemas.openxmlformats.org/presentationml/2006/ole">
            <mc:AlternateContent xmlns:mc="http://schemas.openxmlformats.org/markup-compatibility/2006">
              <mc:Choice xmlns:v="urn:schemas-microsoft-com:vml" Requires="v">
                <p:oleObj spid="_x0000_s11270" name="Bitmap Image" r:id="rId5" imgW="11963520" imgH="6610320" progId="PBrush">
                  <p:embed/>
                </p:oleObj>
              </mc:Choice>
              <mc:Fallback>
                <p:oleObj name="Bitmap Image" r:id="rId5" imgW="11963520" imgH="6610320" progId="PBrush">
                  <p:embed/>
                  <p:pic>
                    <p:nvPicPr>
                      <p:cNvPr id="0" name=""/>
                      <p:cNvPicPr/>
                      <p:nvPr/>
                    </p:nvPicPr>
                    <p:blipFill>
                      <a:blip r:embed="rId6"/>
                      <a:stretch>
                        <a:fillRect/>
                      </a:stretch>
                    </p:blipFill>
                    <p:spPr>
                      <a:xfrm>
                        <a:off x="3058559" y="1687512"/>
                        <a:ext cx="6303482" cy="3482975"/>
                      </a:xfrm>
                      <a:prstGeom prst="rect">
                        <a:avLst/>
                      </a:prstGeom>
                    </p:spPr>
                  </p:pic>
                </p:oleObj>
              </mc:Fallback>
            </mc:AlternateContent>
          </a:graphicData>
        </a:graphic>
      </p:graphicFrame>
    </p:spTree>
    <p:extLst>
      <p:ext uri="{BB962C8B-B14F-4D97-AF65-F5344CB8AC3E}">
        <p14:creationId xmlns:p14="http://schemas.microsoft.com/office/powerpoint/2010/main" val="1522962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C2D446-9ECA-4712-9F1E-CE7CC8B05C97}"/>
              </a:ext>
            </a:extLst>
          </p:cNvPr>
          <p:cNvSpPr txBox="1">
            <a:spLocks/>
          </p:cNvSpPr>
          <p:nvPr/>
        </p:nvSpPr>
        <p:spPr>
          <a:xfrm>
            <a:off x="0" y="79716"/>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Community Shares</a:t>
            </a:r>
            <a:endParaRPr lang="tr-TR" b="1" dirty="0">
              <a:solidFill>
                <a:srgbClr val="3E9FCB"/>
              </a:solidFill>
            </a:endParaRPr>
          </a:p>
        </p:txBody>
      </p:sp>
      <p:sp>
        <p:nvSpPr>
          <p:cNvPr id="6" name="TextBox 5">
            <a:extLst>
              <a:ext uri="{FF2B5EF4-FFF2-40B4-BE49-F238E27FC236}">
                <a16:creationId xmlns:a16="http://schemas.microsoft.com/office/drawing/2014/main" id="{D694069F-5C6E-49BB-8EAE-8E91304A3D3F}"/>
              </a:ext>
            </a:extLst>
          </p:cNvPr>
          <p:cNvSpPr txBox="1"/>
          <p:nvPr/>
        </p:nvSpPr>
        <p:spPr>
          <a:xfrm>
            <a:off x="0" y="983133"/>
            <a:ext cx="12192000" cy="461665"/>
          </a:xfrm>
          <a:prstGeom prst="rect">
            <a:avLst/>
          </a:prstGeom>
          <a:noFill/>
        </p:spPr>
        <p:txBody>
          <a:bodyPr wrap="square">
            <a:spAutoFit/>
          </a:bodyPr>
          <a:lstStyle/>
          <a:p>
            <a:pPr algn="ctr"/>
            <a:r>
              <a:rPr lang="en-US" sz="2400" dirty="0">
                <a:effectLst/>
                <a:latin typeface="Calibri" panose="020F0502020204030204" pitchFamily="34" charset="0"/>
                <a:ea typeface="Calibri" panose="020F0502020204030204" pitchFamily="34" charset="0"/>
                <a:cs typeface="Arial" panose="020B0604020202020204" pitchFamily="34" charset="0"/>
              </a:rPr>
              <a:t>Dogfooding</a:t>
            </a:r>
            <a:endParaRPr lang="en-US" sz="2400" dirty="0"/>
          </a:p>
        </p:txBody>
      </p:sp>
      <p:sp>
        <p:nvSpPr>
          <p:cNvPr id="8" name="TextBox 7">
            <a:extLst>
              <a:ext uri="{FF2B5EF4-FFF2-40B4-BE49-F238E27FC236}">
                <a16:creationId xmlns:a16="http://schemas.microsoft.com/office/drawing/2014/main" id="{2E7BC4CA-E6FA-4A4D-AA85-E8B698EA6578}"/>
              </a:ext>
            </a:extLst>
          </p:cNvPr>
          <p:cNvSpPr txBox="1"/>
          <p:nvPr/>
        </p:nvSpPr>
        <p:spPr>
          <a:xfrm>
            <a:off x="0" y="5764587"/>
            <a:ext cx="12192000" cy="375552"/>
          </a:xfrm>
          <a:prstGeom prst="rect">
            <a:avLst/>
          </a:prstGeom>
          <a:noFill/>
        </p:spPr>
        <p:txBody>
          <a:bodyPr wrap="square">
            <a:spAutoFit/>
          </a:bodyPr>
          <a:lstStyle/>
          <a:p>
            <a:pPr algn="ct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hlinkClick r:id="rId3"/>
              </a:rPr>
              <a:t>https://volosoft.com/blog/we-are-eating-our-own-dog-food</a:t>
            </a:r>
            <a:r>
              <a:rPr lang="en-US" sz="1800" dirty="0">
                <a:effectLst/>
                <a:latin typeface="Calibri" panose="020F0502020204030204" pitchFamily="34" charset="0"/>
                <a:ea typeface="Calibri" panose="020F0502020204030204" pitchFamily="34" charset="0"/>
                <a:cs typeface="Arial" panose="020B0604020202020204" pitchFamily="34" charset="0"/>
              </a:rPr>
              <a:t> </a:t>
            </a:r>
          </a:p>
        </p:txBody>
      </p:sp>
      <p:pic>
        <p:nvPicPr>
          <p:cNvPr id="4" name="Picture 3">
            <a:extLst>
              <a:ext uri="{FF2B5EF4-FFF2-40B4-BE49-F238E27FC236}">
                <a16:creationId xmlns:a16="http://schemas.microsoft.com/office/drawing/2014/main" id="{1FF11177-97FA-41B1-B7D7-04C1ACBE3D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7875" y="1568717"/>
            <a:ext cx="5696250" cy="3720565"/>
          </a:xfrm>
          <a:prstGeom prst="rect">
            <a:avLst/>
          </a:prstGeom>
        </p:spPr>
      </p:pic>
    </p:spTree>
    <p:extLst>
      <p:ext uri="{BB962C8B-B14F-4D97-AF65-F5344CB8AC3E}">
        <p14:creationId xmlns:p14="http://schemas.microsoft.com/office/powerpoint/2010/main" val="4098746401"/>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9206</TotalTime>
  <Words>1195</Words>
  <Application>Microsoft Office PowerPoint</Application>
  <PresentationFormat>Widescreen</PresentationFormat>
  <Paragraphs>64</Paragraphs>
  <Slides>11</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9" baseType="lpstr">
      <vt:lpstr>Arial</vt:lpstr>
      <vt:lpstr>Calibri</vt:lpstr>
      <vt:lpstr>Calibri Light</vt:lpstr>
      <vt:lpstr>Courier New</vt:lpstr>
      <vt:lpstr>Times New Roman</vt:lpstr>
      <vt:lpstr>Wingdings</vt:lpstr>
      <vt:lpstr>Office Teması</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ABP Community Talks #1</dc:title>
  <dc:creator>armağan ünlü</dc:creator>
  <cp:keywords>ABP</cp:keywords>
  <cp:lastModifiedBy>Alper Ebiçoğlu</cp:lastModifiedBy>
  <cp:revision>500</cp:revision>
  <dcterms:created xsi:type="dcterms:W3CDTF">2021-09-27T14:07:26Z</dcterms:created>
  <dcterms:modified xsi:type="dcterms:W3CDTF">2022-10-27T18:03:29Z</dcterms:modified>
</cp:coreProperties>
</file>